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84" r:id="rId2"/>
    <p:sldId id="257" r:id="rId3"/>
    <p:sldId id="258" r:id="rId4"/>
    <p:sldId id="259" r:id="rId5"/>
    <p:sldId id="260" r:id="rId6"/>
    <p:sldId id="261" r:id="rId7"/>
    <p:sldId id="262" r:id="rId8"/>
    <p:sldId id="263" r:id="rId9"/>
    <p:sldId id="266" r:id="rId10"/>
    <p:sldId id="275" r:id="rId11"/>
    <p:sldId id="276" r:id="rId12"/>
    <p:sldId id="277" r:id="rId13"/>
    <p:sldId id="265" r:id="rId14"/>
    <p:sldId id="278" r:id="rId15"/>
    <p:sldId id="269" r:id="rId16"/>
    <p:sldId id="270" r:id="rId17"/>
    <p:sldId id="279" r:id="rId18"/>
    <p:sldId id="267" r:id="rId19"/>
    <p:sldId id="283" r:id="rId20"/>
    <p:sldId id="274" r:id="rId21"/>
    <p:sldId id="28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633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6074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2319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1812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51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8665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3597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96442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5917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532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4662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486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2617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15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3637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2185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12/21/2022</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7868896"/>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fr.wikipedia.org/wiki/Plate-forme_littorale" TargetMode="External"/><Relationship Id="rId2" Type="http://schemas.openxmlformats.org/officeDocument/2006/relationships/hyperlink" Target="https://fr.wikipedia.org/wiki/%C3%89rosion"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hyperlink" Target="https://www.futura-sciences.com/sciences/definitions/chimie-gaz-15336/" TargetMode="External"/><Relationship Id="rId2" Type="http://schemas.openxmlformats.org/officeDocument/2006/relationships/hyperlink" Target="https://www.futura-sciences.com/planete/definitions/developpement-durable-dioxyde-carbone-729/"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www.futura-sciences.com/sciences/definitions/chimie-molecule-783/"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futura-sciences.com/planete/actualites/developpement-durable-acidification-oceans-entrave-calcification-animaux-marins-18526/" TargetMode="External"/><Relationship Id="rId3" Type="http://schemas.openxmlformats.org/officeDocument/2006/relationships/hyperlink" Target="https://www.futura-sciences.com/planete/definitions/geologie-calcite-1056/" TargetMode="External"/><Relationship Id="rId7" Type="http://schemas.openxmlformats.org/officeDocument/2006/relationships/hyperlink" Target="https://www.futura-sciences.com/planete/definitions/zoologie-bivalve-13679/" TargetMode="External"/><Relationship Id="rId2" Type="http://schemas.openxmlformats.org/officeDocument/2006/relationships/hyperlink" Target="https://www.futura-sciences.com/planete/definitions/geologie-roche-sedimentaire-1101/" TargetMode="External"/><Relationship Id="rId1" Type="http://schemas.openxmlformats.org/officeDocument/2006/relationships/slideLayout" Target="../slideLayouts/slideLayout2.xml"/><Relationship Id="rId6" Type="http://schemas.openxmlformats.org/officeDocument/2006/relationships/hyperlink" Target="https://www.futura-sciences.com/planete/definitions/zoologie-coquille-2234/" TargetMode="External"/><Relationship Id="rId5" Type="http://schemas.openxmlformats.org/officeDocument/2006/relationships/hyperlink" Target="https://www.futura-sciences.com/planete/definitions/geologie-aragonite-1052/" TargetMode="External"/><Relationship Id="rId4" Type="http://schemas.openxmlformats.org/officeDocument/2006/relationships/hyperlink" Target="https://www.futura-sciences.com/planete/definitions/geologie-carbonate-calcium-1032/"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4989C-3947-439D-91B7-13B058C3934E}"/>
              </a:ext>
            </a:extLst>
          </p:cNvPr>
          <p:cNvSpPr>
            <a:spLocks noGrp="1"/>
          </p:cNvSpPr>
          <p:nvPr>
            <p:ph type="title"/>
          </p:nvPr>
        </p:nvSpPr>
        <p:spPr>
          <a:xfrm>
            <a:off x="323528" y="1700808"/>
            <a:ext cx="7920880" cy="3841080"/>
          </a:xfrm>
        </p:spPr>
        <p:txBody>
          <a:bodyPr>
            <a:normAutofit fontScale="90000"/>
          </a:bodyPr>
          <a:lstStyle/>
          <a:p>
            <a:pPr algn="ctr"/>
            <a:r>
              <a:rPr lang="fr-FR" sz="7200" b="1" i="1" u="sng" dirty="0">
                <a:solidFill>
                  <a:srgbClr val="FFFFFF"/>
                </a:solidFill>
                <a:effectLst>
                  <a:outerShdw blurRad="38100" dist="38100" dir="2700000" algn="tl">
                    <a:srgbClr val="000000">
                      <a:alpha val="43137"/>
                    </a:srgbClr>
                  </a:outerShdw>
                </a:effectLst>
              </a:rPr>
              <a:t> Les calcaires et les exemples géomorphologiques </a:t>
            </a:r>
            <a:endParaRPr lang="fr-FR" sz="72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8788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88436E-8E4C-4099-895E-F4A5FBEFC415}"/>
              </a:ext>
            </a:extLst>
          </p:cNvPr>
          <p:cNvSpPr>
            <a:spLocks noGrp="1"/>
          </p:cNvSpPr>
          <p:nvPr>
            <p:ph type="title"/>
          </p:nvPr>
        </p:nvSpPr>
        <p:spPr/>
        <p:txBody>
          <a:bodyPr/>
          <a:lstStyle/>
          <a:p>
            <a:r>
              <a:rPr lang="fr-FR" dirty="0"/>
              <a:t>La formation et évolution des paysages calcaires</a:t>
            </a:r>
          </a:p>
        </p:txBody>
      </p:sp>
      <p:sp>
        <p:nvSpPr>
          <p:cNvPr id="3" name="Espace réservé du contenu 2">
            <a:extLst>
              <a:ext uri="{FF2B5EF4-FFF2-40B4-BE49-F238E27FC236}">
                <a16:creationId xmlns:a16="http://schemas.microsoft.com/office/drawing/2014/main" id="{DF67FC96-7B70-4436-9FDB-93B09B0420B5}"/>
              </a:ext>
            </a:extLst>
          </p:cNvPr>
          <p:cNvSpPr>
            <a:spLocks noGrp="1"/>
          </p:cNvSpPr>
          <p:nvPr>
            <p:ph idx="1"/>
          </p:nvPr>
        </p:nvSpPr>
        <p:spPr>
          <a:xfrm>
            <a:off x="609598" y="2132856"/>
            <a:ext cx="7850833" cy="3908507"/>
          </a:xfrm>
        </p:spPr>
        <p:txBody>
          <a:bodyPr>
            <a:normAutofit/>
          </a:bodyPr>
          <a:lstStyle/>
          <a:p>
            <a:r>
              <a:rPr lang="fr-FR" sz="2000" dirty="0"/>
              <a:t>Les roches carbonatés (calcaires) à la surface elle subissent l’action des agents climatiques divers (eaux, gel, température,…),ce qui provoquent se qui provoquent un ensemble de modifications des propriétés physicochimique des minéraux et donc de la roche en présence de l’eau(altération).</a:t>
            </a:r>
          </a:p>
          <a:p>
            <a:r>
              <a:rPr lang="fr-FR" b="1" dirty="0"/>
              <a:t>L'altération à l’eau essentiellement en climat humide. </a:t>
            </a:r>
          </a:p>
          <a:p>
            <a:r>
              <a:rPr lang="fr-FR" b="1" dirty="0"/>
              <a:t>Parmi les principales réactions d'altération il y’a :</a:t>
            </a:r>
          </a:p>
          <a:p>
            <a:pPr lvl="1"/>
            <a:r>
              <a:rPr lang="fr-FR" sz="1800" b="1" dirty="0"/>
              <a:t>L’hydrolyse: la destruction des minéraux par l’eau.</a:t>
            </a:r>
          </a:p>
          <a:p>
            <a:pPr lvl="1"/>
            <a:r>
              <a:rPr lang="fr-FR" sz="1800" b="1" dirty="0"/>
              <a:t>Décarbonatation: produit la solubilisation des calcaires et des dolomies généralement sous l’action de CO2</a:t>
            </a:r>
            <a:r>
              <a:rPr lang="fr-FR" b="1" dirty="0"/>
              <a:t>. </a:t>
            </a:r>
          </a:p>
        </p:txBody>
      </p:sp>
    </p:spTree>
    <p:extLst>
      <p:ext uri="{BB962C8B-B14F-4D97-AF65-F5344CB8AC3E}">
        <p14:creationId xmlns:p14="http://schemas.microsoft.com/office/powerpoint/2010/main" val="107987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55D200-90B1-4B13-95F7-D81E63317C52}"/>
              </a:ext>
            </a:extLst>
          </p:cNvPr>
          <p:cNvSpPr>
            <a:spLocks noGrp="1"/>
          </p:cNvSpPr>
          <p:nvPr>
            <p:ph type="title"/>
          </p:nvPr>
        </p:nvSpPr>
        <p:spPr/>
        <p:txBody>
          <a:bodyPr>
            <a:normAutofit/>
          </a:bodyPr>
          <a:lstStyle/>
          <a:p>
            <a:r>
              <a:rPr lang="fr-FR" sz="2800" b="1" dirty="0"/>
              <a:t>La formation des paysages calcaires </a:t>
            </a:r>
            <a:r>
              <a:rPr lang="fr-FR" sz="2800" b="1" i="0" dirty="0">
                <a:solidFill>
                  <a:srgbClr val="000000"/>
                </a:solidFill>
                <a:effectLst/>
                <a:latin typeface="Arial" panose="020B0604020202020204" pitchFamily="34" charset="0"/>
              </a:rPr>
              <a:t> </a:t>
            </a:r>
            <a:r>
              <a:rPr lang="fr-FR" sz="2800" b="1" i="0" dirty="0">
                <a:effectLst/>
                <a:latin typeface="Arial" panose="020B0604020202020204" pitchFamily="34" charset="0"/>
              </a:rPr>
              <a:t>par la pénétration de l'eau</a:t>
            </a:r>
            <a:endParaRPr lang="fr-FR" sz="2800" dirty="0"/>
          </a:p>
        </p:txBody>
      </p:sp>
      <p:sp>
        <p:nvSpPr>
          <p:cNvPr id="3" name="Espace réservé du contenu 2">
            <a:extLst>
              <a:ext uri="{FF2B5EF4-FFF2-40B4-BE49-F238E27FC236}">
                <a16:creationId xmlns:a16="http://schemas.microsoft.com/office/drawing/2014/main" id="{60391E44-70DE-4148-8FD9-68E7867DE14E}"/>
              </a:ext>
            </a:extLst>
          </p:cNvPr>
          <p:cNvSpPr>
            <a:spLocks noGrp="1"/>
          </p:cNvSpPr>
          <p:nvPr>
            <p:ph idx="1"/>
          </p:nvPr>
        </p:nvSpPr>
        <p:spPr/>
        <p:txBody>
          <a:bodyPr>
            <a:normAutofit/>
          </a:bodyPr>
          <a:lstStyle/>
          <a:p>
            <a:pPr marL="0" indent="0">
              <a:buNone/>
            </a:pPr>
            <a:r>
              <a:rPr lang="fr-FR" sz="2000" b="1" i="0" dirty="0">
                <a:solidFill>
                  <a:schemeClr val="tx1"/>
                </a:solidFill>
                <a:effectLst/>
                <a:latin typeface="Open Sans" panose="020B0606030504020204" pitchFamily="34" charset="0"/>
              </a:rPr>
              <a:t>Sur un plateau calcaire, lorsqu'il pleut, l'eau ruisselle car la roche est imperméable. Le fait que l'eau soit chargée en dioxyde de carbone dissous est responsable de la dissolution de la roche. Le calcaire comporte des </a:t>
            </a:r>
            <a:r>
              <a:rPr lang="fr-FR" sz="2000" b="1" i="0" u="sng" dirty="0">
                <a:solidFill>
                  <a:schemeClr val="accent1"/>
                </a:solidFill>
                <a:effectLst/>
                <a:latin typeface="Open Sans" panose="020B0606030504020204" pitchFamily="34" charset="0"/>
              </a:rPr>
              <a:t>diaclases</a:t>
            </a:r>
            <a:r>
              <a:rPr lang="fr-FR" sz="2000" b="1" i="0" dirty="0">
                <a:solidFill>
                  <a:schemeClr val="tx1"/>
                </a:solidFill>
                <a:effectLst/>
                <a:latin typeface="Open Sans" panose="020B0606030504020204" pitchFamily="34" charset="0"/>
              </a:rPr>
              <a:t>. De plus, la surface du plateau est creusée de profondes entailles (lapiaz). L'eau peut donc s'infiltrer dans la roche, la dissoudre et provoquer l'élargissement des fissures : c'est ainsi que se forment les </a:t>
            </a:r>
            <a:r>
              <a:rPr lang="fr-FR" sz="2000" b="1" i="0" u="sng" dirty="0">
                <a:solidFill>
                  <a:schemeClr val="accent1"/>
                </a:solidFill>
                <a:effectLst/>
                <a:latin typeface="Open Sans" panose="020B0606030504020204" pitchFamily="34" charset="0"/>
              </a:rPr>
              <a:t>grottes</a:t>
            </a:r>
            <a:r>
              <a:rPr lang="fr-FR" sz="2000" b="1" i="0" dirty="0">
                <a:solidFill>
                  <a:schemeClr val="tx1"/>
                </a:solidFill>
                <a:effectLst/>
                <a:latin typeface="Open Sans" panose="020B0606030504020204" pitchFamily="34" charset="0"/>
              </a:rPr>
              <a:t> et les </a:t>
            </a:r>
            <a:r>
              <a:rPr lang="fr-FR" sz="2000" b="1" i="0" u="sng" dirty="0">
                <a:solidFill>
                  <a:schemeClr val="accent1"/>
                </a:solidFill>
                <a:effectLst/>
                <a:latin typeface="Open Sans" panose="020B0606030504020204" pitchFamily="34" charset="0"/>
              </a:rPr>
              <a:t>gouffres.</a:t>
            </a:r>
            <a:endParaRPr lang="fr-FR" sz="2000" u="sng" dirty="0">
              <a:solidFill>
                <a:schemeClr val="accent1"/>
              </a:solidFill>
            </a:endParaRPr>
          </a:p>
        </p:txBody>
      </p:sp>
    </p:spTree>
    <p:extLst>
      <p:ext uri="{BB962C8B-B14F-4D97-AF65-F5344CB8AC3E}">
        <p14:creationId xmlns:p14="http://schemas.microsoft.com/office/powerpoint/2010/main" val="2064439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484B1C-927A-4DCE-ACAB-61F563D1C03F}"/>
              </a:ext>
            </a:extLst>
          </p:cNvPr>
          <p:cNvSpPr>
            <a:spLocks noGrp="1"/>
          </p:cNvSpPr>
          <p:nvPr>
            <p:ph type="title"/>
          </p:nvPr>
        </p:nvSpPr>
        <p:spPr>
          <a:xfrm>
            <a:off x="508000" y="609600"/>
            <a:ext cx="6447501" cy="1320800"/>
          </a:xfrm>
        </p:spPr>
        <p:txBody>
          <a:bodyPr anchor="t">
            <a:normAutofit/>
          </a:bodyPr>
          <a:lstStyle/>
          <a:p>
            <a:r>
              <a:rPr lang="fr-FR" b="1" dirty="0"/>
              <a:t>La formation du diaclases</a:t>
            </a:r>
          </a:p>
        </p:txBody>
      </p:sp>
      <p:sp>
        <p:nvSpPr>
          <p:cNvPr id="3" name="Espace réservé du contenu 2">
            <a:extLst>
              <a:ext uri="{FF2B5EF4-FFF2-40B4-BE49-F238E27FC236}">
                <a16:creationId xmlns:a16="http://schemas.microsoft.com/office/drawing/2014/main" id="{B1FD2739-CADC-46CD-B3B6-6E1AB0993A8A}"/>
              </a:ext>
            </a:extLst>
          </p:cNvPr>
          <p:cNvSpPr>
            <a:spLocks noGrp="1"/>
          </p:cNvSpPr>
          <p:nvPr>
            <p:ph idx="1"/>
          </p:nvPr>
        </p:nvSpPr>
        <p:spPr>
          <a:xfrm>
            <a:off x="1204117" y="1931989"/>
            <a:ext cx="3915323" cy="3880773"/>
          </a:xfrm>
        </p:spPr>
        <p:txBody>
          <a:bodyPr>
            <a:normAutofit lnSpcReduction="10000"/>
          </a:bodyPr>
          <a:lstStyle/>
          <a:p>
            <a:r>
              <a:rPr lang="fr-FR" b="1" i="0" dirty="0">
                <a:effectLst/>
                <a:latin typeface="Open Sans" panose="020B0606030504020204" pitchFamily="34" charset="0"/>
              </a:rPr>
              <a:t>c'est une roche naturellement très fissurée.</a:t>
            </a:r>
          </a:p>
          <a:p>
            <a:r>
              <a:rPr lang="fr-FR" b="1" i="0" dirty="0">
                <a:effectLst/>
                <a:latin typeface="arial" panose="020B0604020202020204" pitchFamily="34" charset="0"/>
              </a:rPr>
              <a:t>Une diaclase peut apparaître du fait des pressions auxquelles est soumise la roche : pression </a:t>
            </a:r>
            <a:r>
              <a:rPr lang="fr-FR" b="1" i="0" dirty="0" err="1">
                <a:effectLst/>
                <a:latin typeface="arial" panose="020B0604020202020204" pitchFamily="34" charset="0"/>
              </a:rPr>
              <a:t>lithostatique</a:t>
            </a:r>
            <a:r>
              <a:rPr lang="fr-FR" b="1" i="0" dirty="0">
                <a:effectLst/>
                <a:latin typeface="arial" panose="020B0604020202020204" pitchFamily="34" charset="0"/>
              </a:rPr>
              <a:t> et contraintes locales liées aux mouvements. ... Ce terme est communément utilisé pour désigner les sillons très profonds qui se sont formés dans la roche calcaire du massif des </a:t>
            </a:r>
            <a:r>
              <a:rPr lang="fr-FR" b="1" i="0" dirty="0" err="1">
                <a:effectLst/>
                <a:latin typeface="arial" panose="020B0604020202020204" pitchFamily="34" charset="0"/>
              </a:rPr>
              <a:t>Tsingy</a:t>
            </a:r>
            <a:r>
              <a:rPr lang="fr-FR" b="1" i="0" dirty="0">
                <a:effectLst/>
                <a:latin typeface="arial" panose="020B0604020202020204" pitchFamily="34" charset="0"/>
              </a:rPr>
              <a:t> de </a:t>
            </a:r>
            <a:r>
              <a:rPr lang="fr-FR" b="1" i="0" dirty="0" err="1">
                <a:effectLst/>
                <a:latin typeface="arial" panose="020B0604020202020204" pitchFamily="34" charset="0"/>
              </a:rPr>
              <a:t>Bemaraha</a:t>
            </a:r>
            <a:r>
              <a:rPr lang="fr-FR" b="1" i="0" dirty="0">
                <a:effectLst/>
                <a:latin typeface="arial" panose="020B0604020202020204" pitchFamily="34" charset="0"/>
              </a:rPr>
              <a:t>, à Madagascar.</a:t>
            </a:r>
            <a:endParaRPr lang="fr-FR" b="1" dirty="0">
              <a:latin typeface="Open Sans" panose="020B0606030504020204" pitchFamily="34" charset="0"/>
            </a:endParaRPr>
          </a:p>
          <a:p>
            <a:endParaRPr lang="fr-FR" dirty="0"/>
          </a:p>
        </p:txBody>
      </p:sp>
      <p:pic>
        <p:nvPicPr>
          <p:cNvPr id="9218" name="Picture 2" descr="Résultat de recherche d'images pour &quot;formation du diaclases dans le calcaire&quot;">
            <a:extLst>
              <a:ext uri="{FF2B5EF4-FFF2-40B4-BE49-F238E27FC236}">
                <a16:creationId xmlns:a16="http://schemas.microsoft.com/office/drawing/2014/main" id="{9E2A3F9B-4707-4704-8068-7E1A8717AD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36" r="14926" b="1"/>
          <a:stretch/>
        </p:blipFill>
        <p:spPr bwMode="auto">
          <a:xfrm>
            <a:off x="5292080" y="1930400"/>
            <a:ext cx="2359152"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594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9FD41F-D4A4-42DD-8E3A-86A11C8DAB4E}"/>
              </a:ext>
            </a:extLst>
          </p:cNvPr>
          <p:cNvSpPr>
            <a:spLocks noGrp="1"/>
          </p:cNvSpPr>
          <p:nvPr>
            <p:ph type="title"/>
          </p:nvPr>
        </p:nvSpPr>
        <p:spPr>
          <a:xfrm>
            <a:off x="508000" y="609600"/>
            <a:ext cx="6447501" cy="1320800"/>
          </a:xfrm>
        </p:spPr>
        <p:txBody>
          <a:bodyPr anchor="t">
            <a:normAutofit/>
          </a:bodyPr>
          <a:lstStyle/>
          <a:p>
            <a:r>
              <a:rPr lang="fr-FR" b="1" dirty="0"/>
              <a:t>Formation du grottes</a:t>
            </a:r>
            <a:endParaRPr lang="fr-FR" dirty="0"/>
          </a:p>
        </p:txBody>
      </p:sp>
      <p:sp>
        <p:nvSpPr>
          <p:cNvPr id="3" name="Espace réservé du contenu 2">
            <a:extLst>
              <a:ext uri="{FF2B5EF4-FFF2-40B4-BE49-F238E27FC236}">
                <a16:creationId xmlns:a16="http://schemas.microsoft.com/office/drawing/2014/main" id="{A8A387DB-2B5F-4DC4-8694-BE85913D5B7E}"/>
              </a:ext>
            </a:extLst>
          </p:cNvPr>
          <p:cNvSpPr>
            <a:spLocks noGrp="1"/>
          </p:cNvSpPr>
          <p:nvPr>
            <p:ph idx="1"/>
          </p:nvPr>
        </p:nvSpPr>
        <p:spPr>
          <a:xfrm>
            <a:off x="508000" y="2160589"/>
            <a:ext cx="4352032" cy="3880773"/>
          </a:xfrm>
        </p:spPr>
        <p:txBody>
          <a:bodyPr>
            <a:normAutofit/>
          </a:bodyPr>
          <a:lstStyle/>
          <a:p>
            <a:r>
              <a:rPr lang="fr-FR" sz="2400" b="1" i="0" dirty="0">
                <a:effectLst/>
                <a:latin typeface="arial" panose="020B0604020202020204" pitchFamily="34" charset="0"/>
              </a:rPr>
              <a:t>En géomorphologie, une grotte est une cavité souterraine naturelle comportant au moins une partie horizontale accessible ; ce qui peut la distinguer d'un aven, d'un gouffre, d'un abîme, etc</a:t>
            </a:r>
            <a:r>
              <a:rPr lang="fr-FR" b="1" i="0" dirty="0">
                <a:effectLst/>
                <a:latin typeface="arial" panose="020B0604020202020204" pitchFamily="34" charset="0"/>
              </a:rPr>
              <a:t>.</a:t>
            </a:r>
          </a:p>
        </p:txBody>
      </p:sp>
      <p:pic>
        <p:nvPicPr>
          <p:cNvPr id="4100" name="Picture 4" descr="Résultat de recherche d'images pour &quot;définition du grottes&quot;">
            <a:extLst>
              <a:ext uri="{FF2B5EF4-FFF2-40B4-BE49-F238E27FC236}">
                <a16:creationId xmlns:a16="http://schemas.microsoft.com/office/drawing/2014/main" id="{63D2A766-3879-4BBB-972F-23C5BFD295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425" r="26818"/>
          <a:stretch/>
        </p:blipFill>
        <p:spPr bwMode="auto">
          <a:xfrm>
            <a:off x="5148064" y="2060848"/>
            <a:ext cx="331128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206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7A8429-2400-49A1-939D-6FACECE8DF2A}"/>
              </a:ext>
            </a:extLst>
          </p:cNvPr>
          <p:cNvSpPr>
            <a:spLocks noGrp="1"/>
          </p:cNvSpPr>
          <p:nvPr>
            <p:ph type="title"/>
          </p:nvPr>
        </p:nvSpPr>
        <p:spPr>
          <a:xfrm>
            <a:off x="508000" y="609600"/>
            <a:ext cx="6447501" cy="1320800"/>
          </a:xfrm>
        </p:spPr>
        <p:txBody>
          <a:bodyPr anchor="t">
            <a:normAutofit/>
          </a:bodyPr>
          <a:lstStyle/>
          <a:p>
            <a:r>
              <a:rPr lang="fr-FR" b="1" dirty="0"/>
              <a:t>Formation du gouffres  </a:t>
            </a:r>
          </a:p>
        </p:txBody>
      </p:sp>
      <p:sp>
        <p:nvSpPr>
          <p:cNvPr id="10246" name="Content Placeholder 10245">
            <a:extLst>
              <a:ext uri="{FF2B5EF4-FFF2-40B4-BE49-F238E27FC236}">
                <a16:creationId xmlns:a16="http://schemas.microsoft.com/office/drawing/2014/main" id="{3538A04D-B068-4EE0-B9A6-7AE2D4BE049D}"/>
              </a:ext>
            </a:extLst>
          </p:cNvPr>
          <p:cNvSpPr>
            <a:spLocks noGrp="1"/>
          </p:cNvSpPr>
          <p:nvPr>
            <p:ph idx="1"/>
          </p:nvPr>
        </p:nvSpPr>
        <p:spPr>
          <a:xfrm>
            <a:off x="508000" y="2160589"/>
            <a:ext cx="4424040" cy="3880773"/>
          </a:xfrm>
        </p:spPr>
        <p:txBody>
          <a:bodyPr>
            <a:normAutofit/>
          </a:bodyPr>
          <a:lstStyle/>
          <a:p>
            <a:r>
              <a:rPr lang="fr-FR" b="1" i="0" dirty="0">
                <a:solidFill>
                  <a:schemeClr val="tx1"/>
                </a:solidFill>
                <a:effectLst/>
                <a:latin typeface="arial" panose="020B0604020202020204" pitchFamily="34" charset="0"/>
              </a:rPr>
              <a:t>Un gouffre ou abîme désigne généralement, au sens propre, une cavité souterraine souvent d'origine karstique dont l'entrée généralement imposante présente une verticalité marquée. Le gouffre ou l'abîme s'oppose à la caverne ou à la grotte dont les entrées sont plutôt horizontales.</a:t>
            </a:r>
            <a:endParaRPr lang="en-US" b="1" dirty="0">
              <a:solidFill>
                <a:schemeClr val="tx1"/>
              </a:solidFill>
            </a:endParaRPr>
          </a:p>
        </p:txBody>
      </p:sp>
      <p:pic>
        <p:nvPicPr>
          <p:cNvPr id="10242" name="Picture 2" descr="Résultat de recherche d'images pour &quot;gouffres&quot;">
            <a:extLst>
              <a:ext uri="{FF2B5EF4-FFF2-40B4-BE49-F238E27FC236}">
                <a16:creationId xmlns:a16="http://schemas.microsoft.com/office/drawing/2014/main" id="{39CBAA90-979A-4C9C-8003-BCC0902063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401" r="11623"/>
          <a:stretch/>
        </p:blipFill>
        <p:spPr bwMode="auto">
          <a:xfrm>
            <a:off x="5148064" y="2186485"/>
            <a:ext cx="331128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53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551B54-819E-4588-9962-1A00363BEEE4}"/>
              </a:ext>
            </a:extLst>
          </p:cNvPr>
          <p:cNvSpPr>
            <a:spLocks noGrp="1"/>
          </p:cNvSpPr>
          <p:nvPr>
            <p:ph type="title"/>
          </p:nvPr>
        </p:nvSpPr>
        <p:spPr>
          <a:xfrm>
            <a:off x="508000" y="609600"/>
            <a:ext cx="6447501" cy="1320800"/>
          </a:xfrm>
        </p:spPr>
        <p:txBody>
          <a:bodyPr anchor="t">
            <a:normAutofit/>
          </a:bodyPr>
          <a:lstStyle/>
          <a:p>
            <a:r>
              <a:rPr lang="fr-FR" b="1" dirty="0"/>
              <a:t>Formation des falaises </a:t>
            </a:r>
            <a:br>
              <a:rPr lang="fr-FR" b="1" dirty="0"/>
            </a:br>
            <a:endParaRPr lang="fr-FR" dirty="0"/>
          </a:p>
        </p:txBody>
      </p:sp>
      <p:sp>
        <p:nvSpPr>
          <p:cNvPr id="5128" name="Content Placeholder 5127">
            <a:extLst>
              <a:ext uri="{FF2B5EF4-FFF2-40B4-BE49-F238E27FC236}">
                <a16:creationId xmlns:a16="http://schemas.microsoft.com/office/drawing/2014/main" id="{323EF5D3-7E8C-47F0-B9C2-58709AC2EFE7}"/>
              </a:ext>
            </a:extLst>
          </p:cNvPr>
          <p:cNvSpPr>
            <a:spLocks noGrp="1"/>
          </p:cNvSpPr>
          <p:nvPr>
            <p:ph idx="1"/>
          </p:nvPr>
        </p:nvSpPr>
        <p:spPr>
          <a:xfrm>
            <a:off x="508000" y="2060849"/>
            <a:ext cx="5072112" cy="3980514"/>
          </a:xfrm>
        </p:spPr>
        <p:txBody>
          <a:bodyPr>
            <a:normAutofit fontScale="92500" lnSpcReduction="20000"/>
          </a:bodyPr>
          <a:lstStyle/>
          <a:p>
            <a:pPr marL="0" indent="0" algn="l">
              <a:buNone/>
            </a:pPr>
            <a:endParaRPr lang="fr-FR" b="0" i="0" dirty="0">
              <a:solidFill>
                <a:srgbClr val="202124"/>
              </a:solidFill>
              <a:effectLst/>
              <a:latin typeface="Google Sans"/>
            </a:endParaRPr>
          </a:p>
          <a:p>
            <a:pPr marL="0" indent="0">
              <a:buNone/>
            </a:pPr>
            <a:r>
              <a:rPr lang="fr-FR" sz="2400" b="1" i="0" dirty="0">
                <a:solidFill>
                  <a:schemeClr val="tx1"/>
                </a:solidFill>
                <a:effectLst/>
                <a:latin typeface="arial" panose="020B0604020202020204" pitchFamily="34" charset="0"/>
              </a:rPr>
              <a:t>	En géographie et en géomorphologie, une falaise est, selon la définition proposée par le géographe André </a:t>
            </a:r>
            <a:r>
              <a:rPr lang="fr-FR" sz="2400" b="1" i="0" dirty="0" err="1">
                <a:solidFill>
                  <a:schemeClr val="tx1"/>
                </a:solidFill>
                <a:effectLst/>
                <a:latin typeface="arial" panose="020B0604020202020204" pitchFamily="34" charset="0"/>
              </a:rPr>
              <a:t>Guilcher</a:t>
            </a:r>
            <a:r>
              <a:rPr lang="fr-FR" sz="2400" b="1" i="0" dirty="0">
                <a:solidFill>
                  <a:schemeClr val="tx1"/>
                </a:solidFill>
                <a:effectLst/>
                <a:latin typeface="arial" panose="020B0604020202020204" pitchFamily="34" charset="0"/>
              </a:rPr>
              <a:t> et communément admise dans la littérature, un escarpement en pente forte et de hauteur </a:t>
            </a:r>
            <a:r>
              <a:rPr lang="fr-FR" sz="2400" b="0" i="0" dirty="0">
                <a:solidFill>
                  <a:srgbClr val="202122"/>
                </a:solidFill>
                <a:effectLst/>
                <a:latin typeface="Arial" panose="020B0604020202020204" pitchFamily="34" charset="0"/>
              </a:rPr>
              <a:t> </a:t>
            </a:r>
            <a:r>
              <a:rPr lang="fr-FR" sz="2400" b="1" i="0" dirty="0">
                <a:solidFill>
                  <a:schemeClr val="tx1"/>
                </a:solidFill>
                <a:effectLst/>
                <a:latin typeface="Arial" panose="020B0604020202020204" pitchFamily="34" charset="0"/>
              </a:rPr>
              <a:t>variable, non couvert de végétation, créé par l'</a:t>
            </a:r>
            <a:r>
              <a:rPr lang="fr-FR" sz="2400" b="1" i="0" u="none" strike="noStrike" dirty="0">
                <a:solidFill>
                  <a:schemeClr val="tx1"/>
                </a:solidFill>
                <a:effectLst/>
                <a:latin typeface="Arial" panose="020B0604020202020204" pitchFamily="34" charset="0"/>
                <a:hlinkClick r:id="rId2" tooltip="Érosion">
                  <a:extLst>
                    <a:ext uri="{A12FA001-AC4F-418D-AE19-62706E023703}">
                      <ahyp:hlinkClr xmlns:ahyp="http://schemas.microsoft.com/office/drawing/2018/hyperlinkcolor" val="tx"/>
                    </a:ext>
                  </a:extLst>
                </a:hlinkClick>
              </a:rPr>
              <a:t>érosion</a:t>
            </a:r>
            <a:r>
              <a:rPr lang="fr-FR" sz="2400" b="1" i="0" dirty="0">
                <a:solidFill>
                  <a:schemeClr val="tx1"/>
                </a:solidFill>
                <a:effectLst/>
                <a:latin typeface="Arial" panose="020B0604020202020204" pitchFamily="34" charset="0"/>
              </a:rPr>
              <a:t> marine le long d'une côte</a:t>
            </a:r>
            <a:r>
              <a:rPr lang="fr-FR" sz="2400" b="0" i="0" dirty="0">
                <a:solidFill>
                  <a:srgbClr val="202122"/>
                </a:solidFill>
                <a:effectLst/>
                <a:latin typeface="Arial" panose="020B0604020202020204" pitchFamily="34" charset="0"/>
              </a:rPr>
              <a:t> </a:t>
            </a:r>
            <a:r>
              <a:rPr lang="fr-FR" sz="2400" b="1" i="0" dirty="0">
                <a:solidFill>
                  <a:schemeClr val="tx1"/>
                </a:solidFill>
                <a:effectLst/>
                <a:latin typeface="Arial" panose="020B0604020202020204" pitchFamily="34" charset="0"/>
              </a:rPr>
              <a:t>et dont le pied se raccorde ordinairement à une </a:t>
            </a:r>
            <a:r>
              <a:rPr lang="fr-FR" sz="2400" b="1" i="0" u="sng" dirty="0">
                <a:solidFill>
                  <a:schemeClr val="tx1"/>
                </a:solidFill>
                <a:effectLst/>
                <a:latin typeface="Arial" panose="020B0604020202020204" pitchFamily="34" charset="0"/>
                <a:hlinkClick r:id="rId3">
                  <a:extLst>
                    <a:ext uri="{A12FA001-AC4F-418D-AE19-62706E023703}">
                      <ahyp:hlinkClr xmlns:ahyp="http://schemas.microsoft.com/office/drawing/2018/hyperlinkcolor" val="tx"/>
                    </a:ext>
                  </a:extLst>
                </a:hlinkClick>
              </a:rPr>
              <a:t>plate-forme d'abrasion</a:t>
            </a:r>
            <a:r>
              <a:rPr lang="fr-FR" sz="2400" b="1" i="0" dirty="0">
                <a:solidFill>
                  <a:schemeClr val="tx1"/>
                </a:solidFill>
                <a:effectLst/>
                <a:latin typeface="Arial" panose="020B0604020202020204" pitchFamily="34" charset="0"/>
              </a:rPr>
              <a:t>.</a:t>
            </a:r>
            <a:endParaRPr lang="en-US" sz="2400" b="1" dirty="0">
              <a:solidFill>
                <a:schemeClr val="tx1"/>
              </a:solidFill>
            </a:endParaRPr>
          </a:p>
        </p:txBody>
      </p:sp>
      <p:pic>
        <p:nvPicPr>
          <p:cNvPr id="5124" name="Picture 4" descr="Résultat de recherche d'images pour &quot;Formation des falaises dans le calcaire&quot;">
            <a:extLst>
              <a:ext uri="{FF2B5EF4-FFF2-40B4-BE49-F238E27FC236}">
                <a16:creationId xmlns:a16="http://schemas.microsoft.com/office/drawing/2014/main" id="{FDA85C4F-84A8-414D-ADD5-D9160BB8CF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664" r="16368" b="-2"/>
          <a:stretch/>
        </p:blipFill>
        <p:spPr bwMode="auto">
          <a:xfrm>
            <a:off x="5653994" y="2060848"/>
            <a:ext cx="331128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847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9D1B02-07A9-426E-BFD4-9A08316691D7}"/>
              </a:ext>
            </a:extLst>
          </p:cNvPr>
          <p:cNvSpPr>
            <a:spLocks noGrp="1"/>
          </p:cNvSpPr>
          <p:nvPr>
            <p:ph type="title"/>
          </p:nvPr>
        </p:nvSpPr>
        <p:spPr>
          <a:xfrm>
            <a:off x="508000" y="609600"/>
            <a:ext cx="6447501" cy="1320800"/>
          </a:xfrm>
        </p:spPr>
        <p:txBody>
          <a:bodyPr anchor="t">
            <a:normAutofit/>
          </a:bodyPr>
          <a:lstStyle/>
          <a:p>
            <a:pPr>
              <a:lnSpc>
                <a:spcPct val="90000"/>
              </a:lnSpc>
            </a:pPr>
            <a:r>
              <a:rPr lang="fr-FR" sz="2800" b="1"/>
              <a:t>Formation des stalactites et stalagmites</a:t>
            </a:r>
            <a:br>
              <a:rPr lang="fr-FR" sz="2800" b="1"/>
            </a:br>
            <a:endParaRPr lang="fr-FR" sz="2800"/>
          </a:p>
        </p:txBody>
      </p:sp>
      <p:sp>
        <p:nvSpPr>
          <p:cNvPr id="3" name="Espace réservé du contenu 2">
            <a:extLst>
              <a:ext uri="{FF2B5EF4-FFF2-40B4-BE49-F238E27FC236}">
                <a16:creationId xmlns:a16="http://schemas.microsoft.com/office/drawing/2014/main" id="{EB11896A-0B18-4A8E-A81F-785C3DFF0913}"/>
              </a:ext>
            </a:extLst>
          </p:cNvPr>
          <p:cNvSpPr>
            <a:spLocks noGrp="1"/>
          </p:cNvSpPr>
          <p:nvPr>
            <p:ph idx="1"/>
          </p:nvPr>
        </p:nvSpPr>
        <p:spPr>
          <a:xfrm>
            <a:off x="508000" y="2160589"/>
            <a:ext cx="5072112" cy="3880773"/>
          </a:xfrm>
        </p:spPr>
        <p:txBody>
          <a:bodyPr>
            <a:normAutofit/>
          </a:bodyPr>
          <a:lstStyle/>
          <a:p>
            <a:r>
              <a:rPr lang="fr-FR" b="0" i="0">
                <a:effectLst/>
                <a:latin typeface="Proxima Nova Condensed"/>
              </a:rPr>
              <a:t>Les stalactites tombent</a:t>
            </a:r>
          </a:p>
          <a:p>
            <a:pPr lvl="1"/>
            <a:r>
              <a:rPr lang="fr-FR" b="0" i="0">
                <a:effectLst/>
                <a:latin typeface="Proxima Nova"/>
              </a:rPr>
              <a:t>La formation des stalactites est l'œuvre de l'eau qui en érodant les roches se charge de calcaire qui s'agglomère lors d'un écoulement très lent. Cela, conjugué à l'action chimique du </a:t>
            </a:r>
            <a:r>
              <a:rPr lang="fr-FR" b="0" i="0" u="none" strike="noStrike">
                <a:effectLst/>
                <a:latin typeface="Proxima Nova"/>
                <a:hlinkClick r:id="rId2">
                  <a:extLst>
                    <a:ext uri="{A12FA001-AC4F-418D-AE19-62706E023703}">
                      <ahyp:hlinkClr xmlns:ahyp="http://schemas.microsoft.com/office/drawing/2018/hyperlinkcolor" val="tx"/>
                    </a:ext>
                  </a:extLst>
                </a:hlinkClick>
              </a:rPr>
              <a:t>dioxyde de carbone</a:t>
            </a:r>
            <a:r>
              <a:rPr lang="fr-FR" b="0" i="0">
                <a:effectLst/>
                <a:latin typeface="Proxima Nova"/>
              </a:rPr>
              <a:t> (CO</a:t>
            </a:r>
            <a:r>
              <a:rPr lang="fr-FR" b="0" i="0" baseline="-25000">
                <a:effectLst/>
                <a:latin typeface="Proxima Nova"/>
              </a:rPr>
              <a:t>2</a:t>
            </a:r>
            <a:r>
              <a:rPr lang="fr-FR" b="0" i="0">
                <a:effectLst/>
                <a:latin typeface="Proxima Nova"/>
              </a:rPr>
              <a:t>), qui est un </a:t>
            </a:r>
            <a:r>
              <a:rPr lang="fr-FR" b="0" i="0" u="none" strike="noStrike">
                <a:effectLst/>
                <a:latin typeface="Proxima Nova"/>
                <a:hlinkClick r:id="rId3">
                  <a:extLst>
                    <a:ext uri="{A12FA001-AC4F-418D-AE19-62706E023703}">
                      <ahyp:hlinkClr xmlns:ahyp="http://schemas.microsoft.com/office/drawing/2018/hyperlinkcolor" val="tx"/>
                    </a:ext>
                  </a:extLst>
                </a:hlinkClick>
              </a:rPr>
              <a:t>gaz</a:t>
            </a:r>
            <a:r>
              <a:rPr lang="fr-FR" b="0" i="0">
                <a:effectLst/>
                <a:latin typeface="Proxima Nova"/>
              </a:rPr>
              <a:t> naturellement dissous dans l'eau et qui l'acidifie (pH=6), suffit à désagréger continuellement les </a:t>
            </a:r>
            <a:r>
              <a:rPr lang="fr-FR" b="0" i="0" u="none" strike="noStrike">
                <a:effectLst/>
                <a:latin typeface="Proxima Nova"/>
                <a:hlinkClick r:id="rId4">
                  <a:extLst>
                    <a:ext uri="{A12FA001-AC4F-418D-AE19-62706E023703}">
                      <ahyp:hlinkClr xmlns:ahyp="http://schemas.microsoft.com/office/drawing/2018/hyperlinkcolor" val="tx"/>
                    </a:ext>
                  </a:extLst>
                </a:hlinkClick>
              </a:rPr>
              <a:t>molécules</a:t>
            </a:r>
            <a:r>
              <a:rPr lang="fr-FR" b="0" i="0">
                <a:effectLst/>
                <a:latin typeface="Proxima Nova"/>
              </a:rPr>
              <a:t> de calcaire par sa lente action de décomposition chimique.</a:t>
            </a:r>
          </a:p>
          <a:p>
            <a:endParaRPr lang="fr-FR" dirty="0"/>
          </a:p>
        </p:txBody>
      </p:sp>
      <p:pic>
        <p:nvPicPr>
          <p:cNvPr id="6152" name="Picture 8" descr="Stalactites en Australie. © DR">
            <a:extLst>
              <a:ext uri="{FF2B5EF4-FFF2-40B4-BE49-F238E27FC236}">
                <a16:creationId xmlns:a16="http://schemas.microsoft.com/office/drawing/2014/main" id="{C02DCA88-C40A-43F6-BA3E-D9842BC079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504" r="5590" b="-5"/>
          <a:stretch/>
        </p:blipFill>
        <p:spPr bwMode="auto">
          <a:xfrm>
            <a:off x="6012160" y="2060848"/>
            <a:ext cx="2359152"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129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B35B5EA-1304-4604-8EDD-9A06195957FB}"/>
              </a:ext>
            </a:extLst>
          </p:cNvPr>
          <p:cNvSpPr>
            <a:spLocks noGrp="1"/>
          </p:cNvSpPr>
          <p:nvPr>
            <p:ph idx="1"/>
          </p:nvPr>
        </p:nvSpPr>
        <p:spPr>
          <a:xfrm>
            <a:off x="467544" y="1340768"/>
            <a:ext cx="4784080" cy="4633800"/>
          </a:xfrm>
        </p:spPr>
        <p:txBody>
          <a:bodyPr>
            <a:normAutofit/>
          </a:bodyPr>
          <a:lstStyle/>
          <a:p>
            <a:pPr>
              <a:lnSpc>
                <a:spcPct val="90000"/>
              </a:lnSpc>
            </a:pPr>
            <a:r>
              <a:rPr lang="fr-FR" sz="2000" b="1" i="0" dirty="0">
                <a:effectLst/>
                <a:latin typeface="Proxima Nova Condensed"/>
              </a:rPr>
              <a:t>Les stalagmites montent</a:t>
            </a:r>
          </a:p>
          <a:p>
            <a:pPr marL="0" indent="0">
              <a:lnSpc>
                <a:spcPct val="90000"/>
              </a:lnSpc>
              <a:buNone/>
            </a:pPr>
            <a:endParaRPr lang="fr-FR" sz="2000" b="1" i="0" dirty="0">
              <a:effectLst/>
              <a:latin typeface="Proxima Nova Condensed"/>
            </a:endParaRPr>
          </a:p>
          <a:p>
            <a:pPr lvl="1">
              <a:lnSpc>
                <a:spcPct val="90000"/>
              </a:lnSpc>
            </a:pPr>
            <a:r>
              <a:rPr lang="fr-FR" sz="2000" b="1" i="0" dirty="0">
                <a:effectLst/>
                <a:latin typeface="Proxima Nova"/>
              </a:rPr>
              <a:t>Les stalagmites se forment en sens inverse depuis le sol par l'accumulation d'eau calcaire tombant goutte à goutte d'une stalactite. Ainsi une stalagmite est toujours couplée à une stalactite.</a:t>
            </a:r>
          </a:p>
          <a:p>
            <a:pPr marL="457200" lvl="1" indent="0">
              <a:lnSpc>
                <a:spcPct val="90000"/>
              </a:lnSpc>
              <a:buNone/>
            </a:pPr>
            <a:endParaRPr lang="fr-FR" sz="1300" b="1" dirty="0"/>
          </a:p>
        </p:txBody>
      </p:sp>
      <p:pic>
        <p:nvPicPr>
          <p:cNvPr id="11266" name="Picture 2" descr="Stalagmite de l'Aven d'Orgnac. © DR">
            <a:extLst>
              <a:ext uri="{FF2B5EF4-FFF2-40B4-BE49-F238E27FC236}">
                <a16:creationId xmlns:a16="http://schemas.microsoft.com/office/drawing/2014/main" id="{B1B88F64-CEED-4E18-BF43-EDAE6E2449A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82258" y="1340768"/>
            <a:ext cx="3153742" cy="4429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276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1A122EC-24CD-4681-B2D1-9FA3317853F7}"/>
              </a:ext>
            </a:extLst>
          </p:cNvPr>
          <p:cNvSpPr>
            <a:spLocks noGrp="1"/>
          </p:cNvSpPr>
          <p:nvPr>
            <p:ph idx="1"/>
          </p:nvPr>
        </p:nvSpPr>
        <p:spPr>
          <a:xfrm>
            <a:off x="602700" y="1844824"/>
            <a:ext cx="7497691" cy="3880773"/>
          </a:xfrm>
        </p:spPr>
        <p:txBody>
          <a:bodyPr>
            <a:normAutofit/>
          </a:bodyPr>
          <a:lstStyle/>
          <a:p>
            <a:pPr marL="0" indent="0" algn="l">
              <a:buNone/>
            </a:pPr>
            <a:endParaRPr lang="fr-FR" b="0" i="0" dirty="0">
              <a:solidFill>
                <a:schemeClr val="tx1"/>
              </a:solidFill>
              <a:effectLst/>
              <a:latin typeface="Open Sans" panose="020B0606030504020204" pitchFamily="34" charset="0"/>
            </a:endParaRPr>
          </a:p>
          <a:p>
            <a:pPr marL="0" indent="0" algn="l">
              <a:buNone/>
            </a:pPr>
            <a:r>
              <a:rPr lang="fr-FR" b="1" i="0" dirty="0">
                <a:solidFill>
                  <a:schemeClr val="tx1"/>
                </a:solidFill>
                <a:effectLst/>
                <a:latin typeface="Arial" panose="020B0604020202020204" pitchFamily="34" charset="0"/>
              </a:rPr>
              <a:t>		   </a:t>
            </a:r>
            <a:r>
              <a:rPr lang="fr-FR" sz="3200" b="1" i="0" dirty="0">
                <a:solidFill>
                  <a:schemeClr val="tx1"/>
                </a:solidFill>
                <a:effectLst/>
                <a:latin typeface="Arial" panose="020B0604020202020204" pitchFamily="34" charset="0"/>
              </a:rPr>
              <a:t>la pénétration de l’eau dans les roches calcaires  est à l’origine de la formations des falaises, des diaclases, des grottes, des gouffres</a:t>
            </a:r>
            <a:r>
              <a:rPr lang="fr-FR" sz="3200" b="1" dirty="0">
                <a:solidFill>
                  <a:schemeClr val="tx1"/>
                </a:solidFill>
                <a:latin typeface="Arial" panose="020B0604020202020204" pitchFamily="34" charset="0"/>
              </a:rPr>
              <a:t>, et des stalactites et stalagmites</a:t>
            </a:r>
            <a:endParaRPr lang="fr-FR" sz="3200" dirty="0"/>
          </a:p>
        </p:txBody>
      </p:sp>
      <p:sp>
        <p:nvSpPr>
          <p:cNvPr id="4" name="Flèche : droite 3">
            <a:extLst>
              <a:ext uri="{FF2B5EF4-FFF2-40B4-BE49-F238E27FC236}">
                <a16:creationId xmlns:a16="http://schemas.microsoft.com/office/drawing/2014/main" id="{CF534B99-757E-46B4-B70F-A946B9821F00}"/>
              </a:ext>
            </a:extLst>
          </p:cNvPr>
          <p:cNvSpPr/>
          <p:nvPr/>
        </p:nvSpPr>
        <p:spPr>
          <a:xfrm>
            <a:off x="683568" y="220486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09798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37FE68-5845-4DD7-A9FE-3BF0947099AB}"/>
              </a:ext>
            </a:extLst>
          </p:cNvPr>
          <p:cNvSpPr>
            <a:spLocks noGrp="1"/>
          </p:cNvSpPr>
          <p:nvPr>
            <p:ph type="title"/>
          </p:nvPr>
        </p:nvSpPr>
        <p:spPr>
          <a:xfrm>
            <a:off x="508000" y="609600"/>
            <a:ext cx="6447501" cy="1320800"/>
          </a:xfrm>
        </p:spPr>
        <p:txBody>
          <a:bodyPr anchor="t">
            <a:normAutofit/>
          </a:bodyPr>
          <a:lstStyle/>
          <a:p>
            <a:r>
              <a:rPr lang="fr-FR" sz="3300" b="1" dirty="0"/>
              <a:t>La formation des paysages calcaires </a:t>
            </a:r>
            <a:r>
              <a:rPr lang="fr-FR" sz="3300" b="1" i="0" dirty="0">
                <a:effectLst/>
                <a:latin typeface="Arial" panose="020B0604020202020204" pitchFamily="34" charset="0"/>
              </a:rPr>
              <a:t>Par la sortie de l'eau</a:t>
            </a:r>
            <a:endParaRPr lang="fr-FR" sz="3300" dirty="0"/>
          </a:p>
        </p:txBody>
      </p:sp>
      <p:sp>
        <p:nvSpPr>
          <p:cNvPr id="3" name="Espace réservé du contenu 2">
            <a:extLst>
              <a:ext uri="{FF2B5EF4-FFF2-40B4-BE49-F238E27FC236}">
                <a16:creationId xmlns:a16="http://schemas.microsoft.com/office/drawing/2014/main" id="{81634509-ECF7-4499-9938-CB7EFEDD6616}"/>
              </a:ext>
            </a:extLst>
          </p:cNvPr>
          <p:cNvSpPr>
            <a:spLocks noGrp="1"/>
          </p:cNvSpPr>
          <p:nvPr>
            <p:ph idx="1"/>
          </p:nvPr>
        </p:nvSpPr>
        <p:spPr>
          <a:xfrm>
            <a:off x="508000" y="2160589"/>
            <a:ext cx="5504160" cy="3880773"/>
          </a:xfrm>
        </p:spPr>
        <p:txBody>
          <a:bodyPr>
            <a:normAutofit/>
          </a:bodyPr>
          <a:lstStyle/>
          <a:p>
            <a:pPr marL="0" indent="0">
              <a:buNone/>
            </a:pPr>
            <a:r>
              <a:rPr lang="fr-FR" b="1" i="0" dirty="0">
                <a:effectLst/>
                <a:latin typeface="Arial" panose="020B0604020202020204" pitchFamily="34" charset="0"/>
              </a:rPr>
              <a:t> </a:t>
            </a:r>
          </a:p>
          <a:p>
            <a:r>
              <a:rPr lang="fr-FR" b="1" i="0" dirty="0">
                <a:effectLst/>
                <a:latin typeface="Open Sans" panose="020B0606030504020204" pitchFamily="34" charset="0"/>
              </a:rPr>
              <a:t>  Par ailleurs, après avoir traversé le massif, les eaux souterraines chargées de carbonate de calcium dissous (calcaire dissous) ressortent par une résurgence. La vallée calcaire présente de profondes </a:t>
            </a:r>
            <a:r>
              <a:rPr lang="fr-FR" b="1" i="0" u="sng" dirty="0">
                <a:effectLst/>
                <a:latin typeface="Open Sans" panose="020B0606030504020204" pitchFamily="34" charset="0"/>
              </a:rPr>
              <a:t>gorges</a:t>
            </a:r>
            <a:r>
              <a:rPr lang="fr-FR" b="1" i="0" dirty="0">
                <a:effectLst/>
                <a:latin typeface="Open Sans" panose="020B0606030504020204" pitchFamily="34" charset="0"/>
              </a:rPr>
              <a:t> ou canyons où l'eau qui a dissous la roche s'écoule entre des falaises abruptes.</a:t>
            </a:r>
          </a:p>
          <a:p>
            <a:endParaRPr lang="fr-FR" dirty="0"/>
          </a:p>
        </p:txBody>
      </p:sp>
      <p:pic>
        <p:nvPicPr>
          <p:cNvPr id="16386" name="Picture 2" descr="Résultat de recherche d'images pour &quot;gorges&quot;">
            <a:extLst>
              <a:ext uri="{FF2B5EF4-FFF2-40B4-BE49-F238E27FC236}">
                <a16:creationId xmlns:a16="http://schemas.microsoft.com/office/drawing/2014/main" id="{5EAF150C-A74A-4D09-A05D-5B06C46C1AE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8980" b="1"/>
          <a:stretch/>
        </p:blipFill>
        <p:spPr bwMode="auto">
          <a:xfrm>
            <a:off x="6312345" y="2159000"/>
            <a:ext cx="2359152"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999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6330" y="2276872"/>
            <a:ext cx="2882531" cy="1924176"/>
          </a:xfrm>
        </p:spPr>
        <p:txBody>
          <a:bodyPr anchor="ctr">
            <a:normAutofit/>
          </a:bodyPr>
          <a:lstStyle/>
          <a:p>
            <a:r>
              <a:rPr lang="fr-FR" dirty="0">
                <a:solidFill>
                  <a:schemeClr val="tx1">
                    <a:lumMod val="85000"/>
                    <a:lumOff val="15000"/>
                  </a:schemeClr>
                </a:solidFill>
              </a:rPr>
              <a:t>Le plan </a:t>
            </a:r>
          </a:p>
        </p:txBody>
      </p:sp>
      <p:sp>
        <p:nvSpPr>
          <p:cNvPr id="3" name="Espace réservé du contenu 2"/>
          <p:cNvSpPr>
            <a:spLocks noGrp="1"/>
          </p:cNvSpPr>
          <p:nvPr>
            <p:ph idx="1"/>
          </p:nvPr>
        </p:nvSpPr>
        <p:spPr>
          <a:xfrm>
            <a:off x="3068861" y="980728"/>
            <a:ext cx="4133472" cy="5535664"/>
          </a:xfrm>
        </p:spPr>
        <p:txBody>
          <a:bodyPr vert="horz" lIns="91440" tIns="45720" rIns="91440" bIns="45720" rtlCol="0" anchor="ctr">
            <a:normAutofit fontScale="92500" lnSpcReduction="20000"/>
          </a:bodyPr>
          <a:lstStyle/>
          <a:p>
            <a:r>
              <a:rPr lang="fr-FR" b="1" dirty="0">
                <a:solidFill>
                  <a:srgbClr val="FFFFFF"/>
                </a:solidFill>
              </a:rPr>
              <a:t>Introduction</a:t>
            </a:r>
            <a:r>
              <a:rPr lang="fr-FR" dirty="0">
                <a:solidFill>
                  <a:srgbClr val="FFFFFF"/>
                </a:solidFill>
              </a:rPr>
              <a:t> .</a:t>
            </a:r>
          </a:p>
          <a:p>
            <a:r>
              <a:rPr lang="fr-FR" b="1" dirty="0">
                <a:solidFill>
                  <a:srgbClr val="FFFFFF"/>
                </a:solidFill>
              </a:rPr>
              <a:t>Définition des calcaires .</a:t>
            </a:r>
          </a:p>
          <a:p>
            <a:r>
              <a:rPr lang="fr-FR" b="1" dirty="0">
                <a:solidFill>
                  <a:srgbClr val="FFFFFF"/>
                </a:solidFill>
              </a:rPr>
              <a:t>Comment se forment ?</a:t>
            </a:r>
          </a:p>
          <a:p>
            <a:r>
              <a:rPr lang="fr-FR" b="1" dirty="0">
                <a:solidFill>
                  <a:srgbClr val="FFFFFF"/>
                </a:solidFill>
              </a:rPr>
              <a:t>Comment éviter les dépôts calcaires ?</a:t>
            </a:r>
          </a:p>
          <a:p>
            <a:r>
              <a:rPr lang="fr-FR" b="1" dirty="0">
                <a:solidFill>
                  <a:srgbClr val="FFFFFF"/>
                </a:solidFill>
              </a:rPr>
              <a:t>Définition de la géomorphologie</a:t>
            </a:r>
          </a:p>
          <a:p>
            <a:pPr algn="l"/>
            <a:r>
              <a:rPr lang="fr-FR" b="1" dirty="0">
                <a:solidFill>
                  <a:srgbClr val="FFFFFF"/>
                </a:solidFill>
              </a:rPr>
              <a:t>Formation et évolution des </a:t>
            </a:r>
            <a:r>
              <a:rPr lang="fr-FR" b="1" i="0" dirty="0">
                <a:solidFill>
                  <a:schemeClr val="tx1"/>
                </a:solidFill>
                <a:effectLst/>
                <a:latin typeface="Arial" panose="020B0604020202020204" pitchFamily="34" charset="0"/>
              </a:rPr>
              <a:t>paysages calcaires</a:t>
            </a:r>
          </a:p>
          <a:p>
            <a:pPr lvl="1"/>
            <a:r>
              <a:rPr lang="fr-FR" sz="1600" b="1" dirty="0"/>
              <a:t>La formation des paysages calcaires </a:t>
            </a:r>
            <a:r>
              <a:rPr lang="fr-FR" sz="1600" b="1" i="0" dirty="0">
                <a:solidFill>
                  <a:srgbClr val="000000"/>
                </a:solidFill>
                <a:effectLst/>
                <a:latin typeface="Arial" panose="020B0604020202020204" pitchFamily="34" charset="0"/>
              </a:rPr>
              <a:t> </a:t>
            </a:r>
            <a:r>
              <a:rPr lang="fr-FR" sz="1600" b="1" i="0" dirty="0">
                <a:effectLst/>
                <a:latin typeface="Arial" panose="020B0604020202020204" pitchFamily="34" charset="0"/>
              </a:rPr>
              <a:t>par la pénétration de l'eau</a:t>
            </a:r>
            <a:endParaRPr lang="fr-FR" b="1" dirty="0">
              <a:solidFill>
                <a:srgbClr val="FFFFFF"/>
              </a:solidFill>
            </a:endParaRPr>
          </a:p>
          <a:p>
            <a:pPr lvl="2"/>
            <a:r>
              <a:rPr lang="fr-FR" b="1" dirty="0">
                <a:solidFill>
                  <a:srgbClr val="FFFFFF"/>
                </a:solidFill>
              </a:rPr>
              <a:t>Formation du diaclase</a:t>
            </a:r>
          </a:p>
          <a:p>
            <a:pPr lvl="2"/>
            <a:r>
              <a:rPr lang="fr-FR" b="1" dirty="0">
                <a:solidFill>
                  <a:srgbClr val="FFFFFF"/>
                </a:solidFill>
              </a:rPr>
              <a:t>Formation du grottes et gouffres</a:t>
            </a:r>
          </a:p>
          <a:p>
            <a:pPr lvl="2"/>
            <a:r>
              <a:rPr lang="fr-FR" b="1" dirty="0">
                <a:solidFill>
                  <a:srgbClr val="FFFFFF"/>
                </a:solidFill>
              </a:rPr>
              <a:t>Formation des falaises </a:t>
            </a:r>
          </a:p>
          <a:p>
            <a:pPr lvl="2"/>
            <a:r>
              <a:rPr lang="fr-FR" b="1" dirty="0">
                <a:solidFill>
                  <a:srgbClr val="FFFFFF"/>
                </a:solidFill>
              </a:rPr>
              <a:t>Formation des stalactites et stalagmites</a:t>
            </a:r>
          </a:p>
          <a:p>
            <a:r>
              <a:rPr lang="fr-FR" sz="1800" b="1" dirty="0"/>
              <a:t>La formation des paysages calcaires </a:t>
            </a:r>
            <a:r>
              <a:rPr lang="fr-FR" sz="1800" b="1" i="0" dirty="0">
                <a:effectLst/>
                <a:latin typeface="Arial" panose="020B0604020202020204" pitchFamily="34" charset="0"/>
              </a:rPr>
              <a:t>Par la sortie de l'eau</a:t>
            </a:r>
            <a:endParaRPr lang="fr-FR" b="1" dirty="0">
              <a:solidFill>
                <a:srgbClr val="FFFFFF"/>
              </a:solidFill>
            </a:endParaRPr>
          </a:p>
          <a:p>
            <a:r>
              <a:rPr lang="fr-FR" b="1" dirty="0">
                <a:solidFill>
                  <a:srgbClr val="FFFFFF"/>
                </a:solidFill>
              </a:rPr>
              <a:t>Conclusion </a:t>
            </a:r>
          </a:p>
          <a:p>
            <a:endParaRPr lang="fr-FR" dirty="0">
              <a:solidFill>
                <a:srgbClr val="FFFFFF"/>
              </a:solidFill>
            </a:endParaRPr>
          </a:p>
        </p:txBody>
      </p:sp>
    </p:spTree>
    <p:extLst>
      <p:ext uri="{BB962C8B-B14F-4D97-AF65-F5344CB8AC3E}">
        <p14:creationId xmlns:p14="http://schemas.microsoft.com/office/powerpoint/2010/main" val="306542775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1510F6-B56E-430C-ABB9-3DB04B927942}"/>
              </a:ext>
            </a:extLst>
          </p:cNvPr>
          <p:cNvSpPr>
            <a:spLocks noGrp="1"/>
          </p:cNvSpPr>
          <p:nvPr>
            <p:ph type="title"/>
          </p:nvPr>
        </p:nvSpPr>
        <p:spPr/>
        <p:txBody>
          <a:bodyPr/>
          <a:lstStyle/>
          <a:p>
            <a:r>
              <a:rPr lang="fr-FR" dirty="0"/>
              <a:t>conclusion</a:t>
            </a:r>
          </a:p>
        </p:txBody>
      </p:sp>
      <p:sp>
        <p:nvSpPr>
          <p:cNvPr id="3" name="Espace réservé du contenu 2">
            <a:extLst>
              <a:ext uri="{FF2B5EF4-FFF2-40B4-BE49-F238E27FC236}">
                <a16:creationId xmlns:a16="http://schemas.microsoft.com/office/drawing/2014/main" id="{0C490B3C-FD8D-4636-BC6C-07BC217920E9}"/>
              </a:ext>
            </a:extLst>
          </p:cNvPr>
          <p:cNvSpPr>
            <a:spLocks noGrp="1"/>
          </p:cNvSpPr>
          <p:nvPr>
            <p:ph idx="1"/>
          </p:nvPr>
        </p:nvSpPr>
        <p:spPr/>
        <p:txBody>
          <a:bodyPr>
            <a:normAutofit/>
          </a:bodyPr>
          <a:lstStyle/>
          <a:p>
            <a:r>
              <a:rPr lang="fr-FR" sz="2400" b="1" dirty="0"/>
              <a:t>La géomorphologie de l’écosse terrestre varie selon :la nature des roches qu’il a composent( roches sédimentaires (calcaires),magmatique et métamorphiques)et leurs résistance au agents d’altération et d’érosion qui agissent sur ses roches </a:t>
            </a:r>
          </a:p>
        </p:txBody>
      </p:sp>
    </p:spTree>
    <p:extLst>
      <p:ext uri="{BB962C8B-B14F-4D97-AF65-F5344CB8AC3E}">
        <p14:creationId xmlns:p14="http://schemas.microsoft.com/office/powerpoint/2010/main" val="410714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5072DA-0086-441C-8146-F4A8875D8A51}"/>
              </a:ext>
            </a:extLst>
          </p:cNvPr>
          <p:cNvSpPr>
            <a:spLocks noGrp="1"/>
          </p:cNvSpPr>
          <p:nvPr>
            <p:ph type="title"/>
          </p:nvPr>
        </p:nvSpPr>
        <p:spPr>
          <a:xfrm>
            <a:off x="251520" y="2636912"/>
            <a:ext cx="7848872" cy="1320800"/>
          </a:xfrm>
        </p:spPr>
        <p:txBody>
          <a:bodyPr>
            <a:noAutofit/>
          </a:bodyPr>
          <a:lstStyle/>
          <a:p>
            <a:r>
              <a:rPr lang="fr-FR" sz="4400" b="1" dirty="0"/>
              <a:t>Merci pour votre attention </a:t>
            </a:r>
          </a:p>
        </p:txBody>
      </p:sp>
    </p:spTree>
    <p:extLst>
      <p:ext uri="{BB962C8B-B14F-4D97-AF65-F5344CB8AC3E}">
        <p14:creationId xmlns:p14="http://schemas.microsoft.com/office/powerpoint/2010/main" val="114208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8000" y="620688"/>
            <a:ext cx="6447501" cy="1320800"/>
          </a:xfrm>
        </p:spPr>
        <p:txBody>
          <a:bodyPr>
            <a:normAutofit/>
          </a:bodyPr>
          <a:lstStyle/>
          <a:p>
            <a:r>
              <a:rPr lang="fr-FR" dirty="0"/>
              <a:t>Introduction:</a:t>
            </a:r>
          </a:p>
        </p:txBody>
      </p:sp>
      <p:sp>
        <p:nvSpPr>
          <p:cNvPr id="3" name="Espace réservé du contenu 2"/>
          <p:cNvSpPr>
            <a:spLocks noGrp="1"/>
          </p:cNvSpPr>
          <p:nvPr>
            <p:ph idx="1"/>
          </p:nvPr>
        </p:nvSpPr>
        <p:spPr>
          <a:xfrm>
            <a:off x="508000" y="2160589"/>
            <a:ext cx="7304360" cy="3880773"/>
          </a:xfrm>
        </p:spPr>
        <p:txBody>
          <a:bodyPr>
            <a:normAutofit/>
          </a:bodyPr>
          <a:lstStyle/>
          <a:p>
            <a:r>
              <a:rPr lang="fr-FR" sz="2400" b="1" dirty="0"/>
              <a:t>Les roches du calcaires sont des roches sédimentaires tout comme les grès ou le gypses facilement </a:t>
            </a:r>
            <a:r>
              <a:rPr lang="fr-FR" sz="2400" b="1" dirty="0" err="1"/>
              <a:t>solible</a:t>
            </a:r>
            <a:r>
              <a:rPr lang="fr-FR" sz="2400" b="1" dirty="0"/>
              <a:t> dans l’eau composées majoritairement de carbonate de magnésium MgCO3. Ces roches carbonatées ont une grande importance de point de vue géologiques et économiques,</a:t>
            </a:r>
          </a:p>
        </p:txBody>
      </p:sp>
    </p:spTree>
    <p:extLst>
      <p:ext uri="{BB962C8B-B14F-4D97-AF65-F5344CB8AC3E}">
        <p14:creationId xmlns:p14="http://schemas.microsoft.com/office/powerpoint/2010/main" val="406897601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8000" y="609600"/>
            <a:ext cx="6447501" cy="1320800"/>
          </a:xfrm>
        </p:spPr>
        <p:txBody>
          <a:bodyPr>
            <a:normAutofit/>
          </a:bodyPr>
          <a:lstStyle/>
          <a:p>
            <a:r>
              <a:rPr lang="fr-FR" dirty="0"/>
              <a:t>Définition des calcaires </a:t>
            </a:r>
          </a:p>
        </p:txBody>
      </p:sp>
      <p:sp>
        <p:nvSpPr>
          <p:cNvPr id="3" name="Espace réservé du contenu 2"/>
          <p:cNvSpPr>
            <a:spLocks noGrp="1"/>
          </p:cNvSpPr>
          <p:nvPr>
            <p:ph idx="1"/>
          </p:nvPr>
        </p:nvSpPr>
        <p:spPr>
          <a:xfrm>
            <a:off x="508000" y="2160589"/>
            <a:ext cx="6447501" cy="3880773"/>
          </a:xfrm>
        </p:spPr>
        <p:txBody>
          <a:bodyPr vert="horz" lIns="91440" tIns="45720" rIns="91440" bIns="45720" rtlCol="0" anchor="t">
            <a:normAutofit/>
          </a:bodyPr>
          <a:lstStyle/>
          <a:p>
            <a:pPr marL="0" indent="0">
              <a:buNone/>
            </a:pPr>
            <a:r>
              <a:rPr lang="fr-FR" dirty="0"/>
              <a:t>   Le calcaire est une </a:t>
            </a:r>
            <a:r>
              <a:rPr lang="fr-FR" dirty="0">
                <a:hlinkClick r:id="rId2"/>
              </a:rPr>
              <a:t>roche sédimentaire</a:t>
            </a:r>
            <a:r>
              <a:rPr lang="fr-FR" dirty="0"/>
              <a:t> carbonatée, composée d'au moins 50 % de </a:t>
            </a:r>
            <a:r>
              <a:rPr lang="fr-FR" dirty="0">
                <a:hlinkClick r:id="rId3"/>
              </a:rPr>
              <a:t>calcite</a:t>
            </a:r>
            <a:r>
              <a:rPr lang="fr-FR" dirty="0"/>
              <a:t> CaCO</a:t>
            </a:r>
            <a:r>
              <a:rPr lang="fr-FR" baseline="-25000" dirty="0"/>
              <a:t>3</a:t>
            </a:r>
            <a:r>
              <a:rPr lang="fr-FR" dirty="0"/>
              <a:t> (ou </a:t>
            </a:r>
            <a:r>
              <a:rPr lang="fr-FR" dirty="0">
                <a:hlinkClick r:id="rId4"/>
              </a:rPr>
              <a:t>carbonate de calcium</a:t>
            </a:r>
            <a:r>
              <a:rPr lang="fr-FR" dirty="0"/>
              <a:t>) et pouvant contenir de la dolomite, de l'</a:t>
            </a:r>
            <a:r>
              <a:rPr lang="fr-FR" dirty="0">
                <a:hlinkClick r:id="rId5"/>
              </a:rPr>
              <a:t>aragonite</a:t>
            </a:r>
            <a:r>
              <a:rPr lang="fr-FR" dirty="0"/>
              <a:t>. Les calcaires se forment soit par accumulation de fragments de squelettes ou de </a:t>
            </a:r>
            <a:r>
              <a:rPr lang="fr-FR" dirty="0">
                <a:hlinkClick r:id="rId6"/>
              </a:rPr>
              <a:t>coquilles</a:t>
            </a:r>
            <a:r>
              <a:rPr lang="fr-FR" dirty="0"/>
              <a:t> calcaires (coraux, </a:t>
            </a:r>
            <a:r>
              <a:rPr lang="fr-FR" dirty="0">
                <a:hlinkClick r:id="rId7"/>
              </a:rPr>
              <a:t>bivalves</a:t>
            </a:r>
            <a:r>
              <a:rPr lang="fr-FR" dirty="0"/>
              <a:t>, </a:t>
            </a:r>
            <a:r>
              <a:rPr lang="fr-FR" dirty="0">
                <a:hlinkClick r:id="rId8" tooltip="L'acidification des océans entrave la calcification des animaux marins"/>
              </a:rPr>
              <a:t>foraminifères</a:t>
            </a:r>
            <a:r>
              <a:rPr lang="fr-FR" dirty="0"/>
              <a:t>...), soit par précipitation chimique ou biochimique de carbonates de calcium.</a:t>
            </a:r>
            <a:endParaRPr lang="fr-FR"/>
          </a:p>
          <a:p>
            <a:pPr marL="0" indent="0">
              <a:buNone/>
            </a:pPr>
            <a:endParaRPr lang="fr-FR" dirty="0"/>
          </a:p>
        </p:txBody>
      </p:sp>
    </p:spTree>
    <p:extLst>
      <p:ext uri="{BB962C8B-B14F-4D97-AF65-F5344CB8AC3E}">
        <p14:creationId xmlns:p14="http://schemas.microsoft.com/office/powerpoint/2010/main" val="182320783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8000" y="609600"/>
            <a:ext cx="6447501" cy="1320800"/>
          </a:xfrm>
        </p:spPr>
        <p:txBody>
          <a:bodyPr>
            <a:normAutofit/>
          </a:bodyPr>
          <a:lstStyle/>
          <a:p>
            <a:r>
              <a:rPr lang="fr-FR" dirty="0"/>
              <a:t>Sa formation :</a:t>
            </a:r>
          </a:p>
        </p:txBody>
      </p:sp>
      <p:sp>
        <p:nvSpPr>
          <p:cNvPr id="3" name="Espace réservé du contenu 2"/>
          <p:cNvSpPr>
            <a:spLocks noGrp="1"/>
          </p:cNvSpPr>
          <p:nvPr>
            <p:ph idx="1"/>
          </p:nvPr>
        </p:nvSpPr>
        <p:spPr>
          <a:xfrm>
            <a:off x="508000" y="2160589"/>
            <a:ext cx="6447501" cy="3880773"/>
          </a:xfrm>
        </p:spPr>
        <p:txBody>
          <a:bodyPr vert="horz" lIns="91440" tIns="45720" rIns="91440" bIns="45720" rtlCol="0" anchor="t">
            <a:normAutofit/>
          </a:bodyPr>
          <a:lstStyle/>
          <a:p>
            <a:pPr marL="0" indent="0">
              <a:lnSpc>
                <a:spcPct val="90000"/>
              </a:lnSpc>
              <a:buNone/>
            </a:pPr>
            <a:r>
              <a:rPr lang="fr-FR" sz="1700" dirty="0"/>
              <a:t>    Les roches calcaires peuvent se former :</a:t>
            </a:r>
            <a:endParaRPr lang="fr-FR" dirty="0"/>
          </a:p>
          <a:p>
            <a:pPr lvl="0">
              <a:lnSpc>
                <a:spcPct val="90000"/>
              </a:lnSpc>
            </a:pPr>
            <a:r>
              <a:rPr lang="fr-FR" sz="1700" dirty="0"/>
              <a:t>Soit, par accumulation de fragments de squelettes ou de coquilles calcaires, comme les coraux, les mollusques ou encore les protozoaires : on parle alors de calcaire d’origine organique,</a:t>
            </a:r>
          </a:p>
          <a:p>
            <a:pPr lvl="0">
              <a:lnSpc>
                <a:spcPct val="90000"/>
              </a:lnSpc>
            </a:pPr>
            <a:r>
              <a:rPr lang="fr-FR" sz="1700" dirty="0"/>
              <a:t>Soit, par précipitation chimique ou biochimique de carbonate de calcium : on parle alors de calcaire d’origine chimique.</a:t>
            </a:r>
          </a:p>
          <a:p>
            <a:pPr>
              <a:lnSpc>
                <a:spcPct val="90000"/>
              </a:lnSpc>
            </a:pPr>
            <a:r>
              <a:rPr lang="fr-FR" sz="1700" dirty="0"/>
              <a:t>Parmi les calcaires d’origine organique, on trouve les calcaires à foraminifères comme la craie et les calcaires coquilliers.</a:t>
            </a:r>
            <a:br>
              <a:rPr lang="fr-FR" sz="1700" dirty="0"/>
            </a:br>
            <a:r>
              <a:rPr lang="fr-FR" sz="1700" dirty="0"/>
              <a:t>Parmi les calcaires d’origine chimique, on trouve la calcite, le calcaire oolithique, pisolithique ou encore lithographique (utilisé en imprimerie avec un grain très fin).</a:t>
            </a:r>
          </a:p>
          <a:p>
            <a:pPr>
              <a:lnSpc>
                <a:spcPct val="90000"/>
              </a:lnSpc>
            </a:pPr>
            <a:endParaRPr lang="fr-FR" sz="1700"/>
          </a:p>
        </p:txBody>
      </p:sp>
    </p:spTree>
    <p:extLst>
      <p:ext uri="{BB962C8B-B14F-4D97-AF65-F5344CB8AC3E}">
        <p14:creationId xmlns:p14="http://schemas.microsoft.com/office/powerpoint/2010/main" val="45030683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8000" y="609600"/>
            <a:ext cx="6447501" cy="1320800"/>
          </a:xfrm>
        </p:spPr>
        <p:txBody>
          <a:bodyPr>
            <a:normAutofit/>
          </a:bodyPr>
          <a:lstStyle/>
          <a:p>
            <a:r>
              <a:rPr lang="fr-FR" dirty="0"/>
              <a:t>Eviter les dépôts des calcaires:</a:t>
            </a:r>
          </a:p>
        </p:txBody>
      </p:sp>
      <p:sp>
        <p:nvSpPr>
          <p:cNvPr id="3" name="Espace réservé du contenu 2"/>
          <p:cNvSpPr>
            <a:spLocks noGrp="1"/>
          </p:cNvSpPr>
          <p:nvPr>
            <p:ph idx="1"/>
          </p:nvPr>
        </p:nvSpPr>
        <p:spPr>
          <a:xfrm>
            <a:off x="508000" y="2160589"/>
            <a:ext cx="6447501" cy="3880773"/>
          </a:xfrm>
        </p:spPr>
        <p:txBody>
          <a:bodyPr>
            <a:normAutofit/>
          </a:bodyPr>
          <a:lstStyle/>
          <a:p>
            <a:pPr lvl="0"/>
            <a:r>
              <a:rPr lang="fr-FR" dirty="0"/>
              <a:t>Pensez à régler vos installations (chauffe-eau, ballon d’eau chaude) et appareils ménagers entre 55 et 60°C (les dépôts calcaires se forment plus facilement à partir de 60°C).</a:t>
            </a:r>
          </a:p>
          <a:p>
            <a:pPr lvl="0"/>
            <a:r>
              <a:rPr lang="fr-FR" dirty="0"/>
              <a:t>Lisez bien les instructions du constructeur sur l’utilisation des systèmes de filtration anticalcaires et antitartres pour vos lave-linge et lave-vaisselle.</a:t>
            </a:r>
          </a:p>
          <a:p>
            <a:pPr lvl="0"/>
            <a:r>
              <a:rPr lang="fr-FR" dirty="0"/>
              <a:t>Si vous avez une douche avec porte coulissante, passez un coup de raclette sur la paroi de la vitre après votre douche, cela évitera la stagnation de la vapeur et des projections d’eau.</a:t>
            </a:r>
          </a:p>
          <a:p>
            <a:pPr marL="0" indent="0">
              <a:buNone/>
            </a:pPr>
            <a:endParaRPr lang="fr-FR" dirty="0"/>
          </a:p>
        </p:txBody>
      </p:sp>
    </p:spTree>
    <p:extLst>
      <p:ext uri="{BB962C8B-B14F-4D97-AF65-F5344CB8AC3E}">
        <p14:creationId xmlns:p14="http://schemas.microsoft.com/office/powerpoint/2010/main" val="370544689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8000" y="2160589"/>
            <a:ext cx="6447501" cy="3880773"/>
          </a:xfrm>
        </p:spPr>
        <p:txBody>
          <a:bodyPr>
            <a:normAutofit/>
          </a:bodyPr>
          <a:lstStyle/>
          <a:p>
            <a:pPr lvl="0"/>
            <a:r>
              <a:rPr lang="fr-FR" dirty="0"/>
              <a:t>Faites un détartrage de votre ballon d’eau chaude chaque année.</a:t>
            </a:r>
          </a:p>
          <a:p>
            <a:pPr lvl="0"/>
            <a:r>
              <a:rPr lang="fr-FR" dirty="0"/>
              <a:t>Nettoyez régulièrement le filtre du robinet avec une brosse à dent pour retirer les dépôts de tartre et éviter qu’ils ne s’accumulent.</a:t>
            </a:r>
          </a:p>
          <a:p>
            <a:pPr lvl="0"/>
            <a:r>
              <a:rPr lang="fr-FR" dirty="0"/>
              <a:t>Utilisez un mélange de gros sel et de vinaigre blanc pour débarrasser le fond de vos carafes et autres récipients des dépôts calcaires. Cela empêche la prolifération de germes et de bactéries dans l’eau et évite d’altérer son goût.</a:t>
            </a:r>
          </a:p>
          <a:p>
            <a:endParaRPr lang="fr-FR" dirty="0"/>
          </a:p>
        </p:txBody>
      </p:sp>
    </p:spTree>
    <p:extLst>
      <p:ext uri="{BB962C8B-B14F-4D97-AF65-F5344CB8AC3E}">
        <p14:creationId xmlns:p14="http://schemas.microsoft.com/office/powerpoint/2010/main" val="93955875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DE626-E256-46ED-B739-D4221EA40A41}"/>
              </a:ext>
            </a:extLst>
          </p:cNvPr>
          <p:cNvSpPr>
            <a:spLocks noGrp="1"/>
          </p:cNvSpPr>
          <p:nvPr>
            <p:ph type="title"/>
          </p:nvPr>
        </p:nvSpPr>
        <p:spPr>
          <a:xfrm>
            <a:off x="609599" y="609600"/>
            <a:ext cx="7058745" cy="1320800"/>
          </a:xfrm>
        </p:spPr>
        <p:txBody>
          <a:bodyPr/>
          <a:lstStyle/>
          <a:p>
            <a:r>
              <a:rPr lang="fr-FR" dirty="0"/>
              <a:t>C’est quoi la géomorphologie ?</a:t>
            </a:r>
          </a:p>
        </p:txBody>
      </p:sp>
      <p:sp>
        <p:nvSpPr>
          <p:cNvPr id="3" name="Espace réservé du contenu 2">
            <a:extLst>
              <a:ext uri="{FF2B5EF4-FFF2-40B4-BE49-F238E27FC236}">
                <a16:creationId xmlns:a16="http://schemas.microsoft.com/office/drawing/2014/main" id="{96D38E7A-0B35-4E62-B6C3-3F3BD737D63A}"/>
              </a:ext>
            </a:extLst>
          </p:cNvPr>
          <p:cNvSpPr>
            <a:spLocks noGrp="1"/>
          </p:cNvSpPr>
          <p:nvPr>
            <p:ph idx="1"/>
          </p:nvPr>
        </p:nvSpPr>
        <p:spPr>
          <a:xfrm>
            <a:off x="755576" y="2060848"/>
            <a:ext cx="6347714" cy="3880773"/>
          </a:xfrm>
        </p:spPr>
        <p:txBody>
          <a:bodyPr>
            <a:normAutofit/>
          </a:bodyPr>
          <a:lstStyle/>
          <a:p>
            <a:r>
              <a:rPr lang="fr-FR" sz="2800" b="0" i="0" u="none" strike="noStrike" baseline="0" dirty="0">
                <a:solidFill>
                  <a:schemeClr val="tx1"/>
                </a:solidFill>
                <a:latin typeface="Times New Roman" panose="02020603050405020304" pitchFamily="18" charset="0"/>
              </a:rPr>
              <a:t>(également appelée géographie physique) étudie l’évolution des reliefs de la surface terrestre et les causes de celle-ci. Elle est à miche-min entre la géologie et la géographie</a:t>
            </a:r>
            <a:r>
              <a:rPr lang="fr-FR" sz="2800" b="0" i="0" u="none" strike="noStrike" baseline="0" dirty="0">
                <a:solidFill>
                  <a:srgbClr val="000000"/>
                </a:solidFill>
                <a:latin typeface="Times New Roman" panose="02020603050405020304" pitchFamily="18" charset="0"/>
              </a:rPr>
              <a:t>. </a:t>
            </a:r>
            <a:endParaRPr lang="fr-FR" sz="2800" dirty="0"/>
          </a:p>
        </p:txBody>
      </p:sp>
    </p:spTree>
    <p:extLst>
      <p:ext uri="{BB962C8B-B14F-4D97-AF65-F5344CB8AC3E}">
        <p14:creationId xmlns:p14="http://schemas.microsoft.com/office/powerpoint/2010/main" val="3593515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2" name="Straight Connector 71">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2050" name="Picture 2" descr="Résultat de recherche d'images pour &quot;Le modelé des paysages calcaires&quot;">
            <a:extLst>
              <a:ext uri="{FF2B5EF4-FFF2-40B4-BE49-F238E27FC236}">
                <a16:creationId xmlns:a16="http://schemas.microsoft.com/office/drawing/2014/main" id="{9D39CD9B-91EB-473F-87DC-1FC4DB9D6BD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091" t="21302"/>
          <a:stretch/>
        </p:blipFill>
        <p:spPr bwMode="auto">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824F088C-B9DB-4D2D-9E06-CD0A46C9E832}"/>
              </a:ext>
            </a:extLst>
          </p:cNvPr>
          <p:cNvSpPr>
            <a:spLocks noGrp="1"/>
          </p:cNvSpPr>
          <p:nvPr>
            <p:ph type="title"/>
          </p:nvPr>
        </p:nvSpPr>
        <p:spPr>
          <a:xfrm>
            <a:off x="501650" y="1678666"/>
            <a:ext cx="3066142" cy="2369093"/>
          </a:xfrm>
        </p:spPr>
        <p:txBody>
          <a:bodyPr vert="horz" lIns="91440" tIns="45720" rIns="91440" bIns="45720" rtlCol="0" anchor="b">
            <a:normAutofit fontScale="90000"/>
          </a:bodyPr>
          <a:lstStyle/>
          <a:p>
            <a:pPr>
              <a:lnSpc>
                <a:spcPct val="90000"/>
              </a:lnSpc>
            </a:pPr>
            <a:r>
              <a:rPr lang="fr-FR" b="1" dirty="0"/>
              <a:t>Formation et évolution des </a:t>
            </a:r>
            <a:r>
              <a:rPr lang="fr-FR" b="1" i="0" dirty="0">
                <a:effectLst/>
                <a:latin typeface="Arial" panose="020B0604020202020204" pitchFamily="34" charset="0"/>
              </a:rPr>
              <a:t>paysages calcaires</a:t>
            </a:r>
            <a:br>
              <a:rPr lang="fr-FR" b="1" i="0" dirty="0">
                <a:solidFill>
                  <a:schemeClr val="tx1"/>
                </a:solidFill>
                <a:effectLst/>
                <a:latin typeface="Arial" panose="020B0604020202020204" pitchFamily="34" charset="0"/>
              </a:rPr>
            </a:br>
            <a:endParaRPr lang="en-US" dirty="0"/>
          </a:p>
        </p:txBody>
      </p:sp>
      <p:cxnSp>
        <p:nvCxnSpPr>
          <p:cNvPr id="83" name="Straight Connector 82">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87"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8467"/>
            <a:ext cx="967571"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8467"/>
            <a:ext cx="937369"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9"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67943705"/>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606</TotalTime>
  <Words>1178</Words>
  <Application>Microsoft Office PowerPoint</Application>
  <PresentationFormat>On-screen Show (4:3)</PresentationFormat>
  <Paragraphs>66</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vt:lpstr>
      <vt:lpstr>Google Sans</vt:lpstr>
      <vt:lpstr>Open Sans</vt:lpstr>
      <vt:lpstr>Proxima Nova</vt:lpstr>
      <vt:lpstr>Proxima Nova Condensed</vt:lpstr>
      <vt:lpstr>Times New Roman</vt:lpstr>
      <vt:lpstr>Trebuchet MS</vt:lpstr>
      <vt:lpstr>Wingdings 3</vt:lpstr>
      <vt:lpstr>Facette</vt:lpstr>
      <vt:lpstr> Les calcaires et les exemples géomorphologiques </vt:lpstr>
      <vt:lpstr>Le plan </vt:lpstr>
      <vt:lpstr>Introduction:</vt:lpstr>
      <vt:lpstr>Définition des calcaires </vt:lpstr>
      <vt:lpstr>Sa formation :</vt:lpstr>
      <vt:lpstr>Eviter les dépôts des calcaires:</vt:lpstr>
      <vt:lpstr>PowerPoint Presentation</vt:lpstr>
      <vt:lpstr>C’est quoi la géomorphologie ?</vt:lpstr>
      <vt:lpstr>Formation et évolution des paysages calcaires </vt:lpstr>
      <vt:lpstr>La formation et évolution des paysages calcaires</vt:lpstr>
      <vt:lpstr>La formation des paysages calcaires  par la pénétration de l'eau</vt:lpstr>
      <vt:lpstr>La formation du diaclases</vt:lpstr>
      <vt:lpstr>Formation du grottes</vt:lpstr>
      <vt:lpstr>Formation du gouffres  </vt:lpstr>
      <vt:lpstr>Formation des falaises  </vt:lpstr>
      <vt:lpstr>Formation des stalactites et stalagmites </vt:lpstr>
      <vt:lpstr>PowerPoint Presentation</vt:lpstr>
      <vt:lpstr>PowerPoint Presentation</vt:lpstr>
      <vt:lpstr>La formation des paysages calcaires Par la sortie de l'eau</vt:lpstr>
      <vt:lpstr>conclusion</vt:lpstr>
      <vt:lpstr>Merci pour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calcaires et les exemples géomorphologiques</dc:title>
  <dc:creator>RIDA</dc:creator>
  <cp:lastModifiedBy>HP EliteBook 8440p</cp:lastModifiedBy>
  <cp:revision>55</cp:revision>
  <dcterms:created xsi:type="dcterms:W3CDTF">2021-02-01T22:35:50Z</dcterms:created>
  <dcterms:modified xsi:type="dcterms:W3CDTF">2022-12-21T18:02:30Z</dcterms:modified>
</cp:coreProperties>
</file>